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84" r:id="rId4"/>
    <p:sldId id="294" r:id="rId5"/>
    <p:sldId id="281" r:id="rId6"/>
    <p:sldId id="282" r:id="rId7"/>
    <p:sldId id="291" r:id="rId8"/>
    <p:sldId id="295" r:id="rId9"/>
    <p:sldId id="292" r:id="rId10"/>
    <p:sldId id="293" r:id="rId11"/>
    <p:sldId id="260" r:id="rId12"/>
    <p:sldId id="258" r:id="rId13"/>
    <p:sldId id="259" r:id="rId14"/>
    <p:sldId id="261" r:id="rId15"/>
    <p:sldId id="283" r:id="rId16"/>
    <p:sldId id="266" r:id="rId17"/>
    <p:sldId id="289" r:id="rId18"/>
    <p:sldId id="285" r:id="rId19"/>
    <p:sldId id="286" r:id="rId20"/>
    <p:sldId id="287" r:id="rId21"/>
    <p:sldId id="288" r:id="rId22"/>
    <p:sldId id="267" r:id="rId23"/>
    <p:sldId id="290" r:id="rId24"/>
    <p:sldId id="269" r:id="rId25"/>
    <p:sldId id="263" r:id="rId26"/>
    <p:sldId id="264" r:id="rId27"/>
    <p:sldId id="265" r:id="rId28"/>
    <p:sldId id="270" r:id="rId29"/>
    <p:sldId id="271" r:id="rId30"/>
    <p:sldId id="273" r:id="rId31"/>
    <p:sldId id="274" r:id="rId32"/>
    <p:sldId id="275" r:id="rId33"/>
    <p:sldId id="278" r:id="rId34"/>
    <p:sldId id="276" r:id="rId35"/>
    <p:sldId id="277" r:id="rId36"/>
    <p:sldId id="279" r:id="rId37"/>
    <p:sldId id="272" r:id="rId38"/>
    <p:sldId id="28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3"/>
    <p:restoredTop sz="86684" autoAdjust="0"/>
  </p:normalViewPr>
  <p:slideViewPr>
    <p:cSldViewPr>
      <p:cViewPr varScale="1">
        <p:scale>
          <a:sx n="114" d="100"/>
          <a:sy n="114" d="100"/>
        </p:scale>
        <p:origin x="114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2/26/2020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2/26/2020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3754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388" y="18288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612648" y="4876800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65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 Cortex-M3 Organization (STM32L1)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4959" y="54864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" y="1628791"/>
            <a:ext cx="9113360" cy="33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74959" y="54864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" y="1752601"/>
            <a:ext cx="8993535" cy="38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9486182"/>
              </p:ext>
            </p:extLst>
          </p:nvPr>
        </p:nvGraphicFramePr>
        <p:xfrm>
          <a:off x="454572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05999177"/>
              </p:ext>
            </p:extLst>
          </p:nvPr>
        </p:nvGraphicFramePr>
        <p:xfrm>
          <a:off x="454572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54572" y="2182615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3139864"/>
              </p:ext>
            </p:extLst>
          </p:nvPr>
        </p:nvGraphicFramePr>
        <p:xfrm>
          <a:off x="454572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54572" y="2182615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 name of the instruction</a:t>
            </a:r>
          </a:p>
          <a:p>
            <a:r>
              <a:rPr lang="en-US" sz="2000" dirty="0" smtClean="0"/>
              <a:t>Operation </a:t>
            </a:r>
            <a:r>
              <a:rPr lang="en-US" sz="2000" dirty="0"/>
              <a:t>to be performed by </a:t>
            </a:r>
            <a:r>
              <a:rPr lang="en-US" sz="2000" dirty="0" smtClean="0"/>
              <a:t>processor 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76" y="1690688"/>
            <a:ext cx="8718297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496AA3-3432-CD45-BCC7-0F241AA4ADA0}"/>
              </a:ext>
            </a:extLst>
          </p:cNvPr>
          <p:cNvGrpSpPr/>
          <p:nvPr/>
        </p:nvGrpSpPr>
        <p:grpSpPr>
          <a:xfrm>
            <a:off x="6781800" y="5068887"/>
            <a:ext cx="1069524" cy="928688"/>
            <a:chOff x="6323238" y="5257800"/>
            <a:chExt cx="1069524" cy="92868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589AEB-1187-9A48-AB73-C78C2AECBE97}"/>
                </a:ext>
              </a:extLst>
            </p:cNvPr>
            <p:cNvCxnSpPr/>
            <p:nvPr/>
          </p:nvCxnSpPr>
          <p:spPr>
            <a:xfrm flipV="1">
              <a:off x="6858000" y="5257800"/>
              <a:ext cx="0" cy="53340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37EBF4-6F42-C24E-B35F-49D202304F6B}"/>
                </a:ext>
              </a:extLst>
            </p:cNvPr>
            <p:cNvSpPr txBox="1"/>
            <p:nvPr/>
          </p:nvSpPr>
          <p:spPr>
            <a:xfrm>
              <a:off x="6323238" y="581715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STM32L4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41233113"/>
              </p:ext>
            </p:extLst>
          </p:nvPr>
        </p:nvGraphicFramePr>
        <p:xfrm>
          <a:off x="454572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54572" y="2173431"/>
            <a:ext cx="8534400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Operands</a:t>
            </a:r>
          </a:p>
          <a:p>
            <a:pPr lvl="1"/>
            <a:r>
              <a:rPr lang="en-US" sz="1400" dirty="0"/>
              <a:t>Registers</a:t>
            </a:r>
          </a:p>
          <a:p>
            <a:pPr lvl="1"/>
            <a:r>
              <a:rPr lang="en-US" sz="1400" dirty="0"/>
              <a:t>Constants (called </a:t>
            </a:r>
            <a:r>
              <a:rPr lang="en-US" sz="1400" i="1" dirty="0">
                <a:solidFill>
                  <a:srgbClr val="0000FF"/>
                </a:solidFill>
              </a:rPr>
              <a:t>immediate values</a:t>
            </a:r>
            <a:r>
              <a:rPr lang="en-US" sz="1400" dirty="0"/>
              <a:t>)</a:t>
            </a:r>
          </a:p>
          <a:p>
            <a:r>
              <a:rPr lang="en-US" sz="1600" dirty="0"/>
              <a:t>Number of operands varies</a:t>
            </a:r>
          </a:p>
          <a:p>
            <a:pPr lvl="1"/>
            <a:r>
              <a:rPr lang="en-US" sz="1400" dirty="0"/>
              <a:t>No operands:   </a:t>
            </a:r>
          </a:p>
          <a:p>
            <a:pPr lvl="1"/>
            <a:r>
              <a:rPr lang="en-US" sz="1400" dirty="0"/>
              <a:t>One operand</a:t>
            </a:r>
          </a:p>
          <a:p>
            <a:pPr lvl="1"/>
            <a:r>
              <a:rPr lang="en-US" sz="1400" dirty="0"/>
              <a:t>Two operands</a:t>
            </a:r>
          </a:p>
          <a:p>
            <a:pPr lvl="1"/>
            <a:r>
              <a:rPr lang="en-US" sz="1400" dirty="0"/>
              <a:t>Three operands</a:t>
            </a:r>
          </a:p>
          <a:p>
            <a:pPr lvl="1"/>
            <a:r>
              <a:rPr lang="en-US" sz="1400" dirty="0"/>
              <a:t>Four operands</a:t>
            </a:r>
          </a:p>
          <a:p>
            <a:r>
              <a:rPr lang="en-US" sz="1600" dirty="0" smtClean="0"/>
              <a:t>Normally</a:t>
            </a:r>
            <a:endParaRPr lang="en-US" sz="2000" dirty="0"/>
          </a:p>
          <a:p>
            <a:pPr lvl="1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400" dirty="0"/>
              <a:t> is the destination register, and operand2 and operand3 are source operands. 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</a:rPr>
              <a:t>operand2</a:t>
            </a:r>
            <a:r>
              <a:rPr lang="en-US" sz="1400" dirty="0"/>
              <a:t> is usually a </a:t>
            </a:r>
            <a:r>
              <a:rPr lang="en-US" sz="1400" dirty="0" smtClean="0"/>
              <a:t>register, and the first source operand</a:t>
            </a:r>
            <a:endParaRPr lang="en-US" sz="1400" dirty="0"/>
          </a:p>
          <a:p>
            <a:pPr lvl="1"/>
            <a:r>
              <a:rPr lang="en-US" sz="1400" dirty="0">
                <a:solidFill>
                  <a:srgbClr val="0000FF"/>
                </a:solidFill>
              </a:rPr>
              <a:t>operand3</a:t>
            </a:r>
            <a:r>
              <a:rPr lang="en-US" sz="1400" dirty="0"/>
              <a:t> may be a register, an immediate number, a register shifted to a constant amount of bits, or a register plus an offset (used for memory access).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97583562"/>
              </p:ext>
            </p:extLst>
          </p:nvPr>
        </p:nvGraphicFramePr>
        <p:xfrm>
          <a:off x="454572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454572" y="2182615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8640133"/>
              </p:ext>
            </p:extLst>
          </p:nvPr>
        </p:nvGraphicFramePr>
        <p:xfrm>
          <a:off x="152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5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>
              <a:buNone/>
            </a:pPr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4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05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7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29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219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3667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28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3761947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4590194" y="3340813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5334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43800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4267200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67400" y="4267200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62982" y="4267200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867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7469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6634059"/>
              </p:ext>
            </p:extLst>
          </p:nvPr>
        </p:nvGraphicFramePr>
        <p:xfrm>
          <a:off x="152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85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 indent="0">
              <a:buNone/>
            </a:pPr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</a:t>
            </a:r>
            <a:r>
              <a:rPr lang="pt-BR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r0 = r2 + 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67400" y="420614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comment!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867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6477000" y="3335676"/>
            <a:ext cx="304800" cy="7791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BBE93-07EB-D547-AC40-EE24BFA59552}"/>
              </a:ext>
            </a:extLst>
          </p:cNvPr>
          <p:cNvSpPr txBox="1"/>
          <p:nvPr/>
        </p:nvSpPr>
        <p:spPr>
          <a:xfrm>
            <a:off x="1630415" y="4788655"/>
            <a:ext cx="56202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better example: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Increment angle r2 by step size r3 </a:t>
            </a:r>
          </a:p>
        </p:txBody>
      </p:sp>
    </p:spTree>
    <p:extLst>
      <p:ext uri="{BB962C8B-B14F-4D97-AF65-F5344CB8AC3E}">
        <p14:creationId xmlns:p14="http://schemas.microsoft.com/office/powerpoint/2010/main" val="1949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65120865"/>
              </p:ext>
            </p:extLst>
          </p:nvPr>
        </p:nvGraphicFramePr>
        <p:xfrm>
          <a:off x="152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533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4" y="1275583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1" y="12954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r>
              <a:rPr lang="en-US"/>
              <a:t/>
            </a:r>
            <a:br>
              <a:rPr lang="en-US"/>
            </a:br>
            <a:r>
              <a:rPr lang="en-US"/>
              <a:t>Copying </a:t>
            </a:r>
            <a:r>
              <a:rPr lang="en-US" dirty="0"/>
              <a:t>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3" y="1344206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71797709"/>
              </p:ext>
            </p:extLst>
          </p:nvPr>
        </p:nvGraphicFramePr>
        <p:xfrm>
          <a:off x="1219200" y="22098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Make a new block of data or code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an entry point where the program execution starts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 data or code to a particular memory boundary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bytes (8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half-words (16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words (32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zeroed block of memory with a particular size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block of memory and fill with a given value.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numeric constant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register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 symbol and make it referable by other source files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Provide a symbol defined outside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 a separate source file within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the start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Designate the end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Directives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459257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292608" y="3924300"/>
            <a:ext cx="8839200" cy="231775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198" y="1219200"/>
            <a:ext cx="4260459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04801" y="1473864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35" y="3248659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573" y="5017316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199" y="1178977"/>
            <a:ext cx="8534401" cy="18633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3090504"/>
            <a:ext cx="8534401" cy="17479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4876800"/>
            <a:ext cx="8534401" cy="13545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4980416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6648" y="3264565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74986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02398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/>
              <a:t>PROC</a:t>
            </a:r>
            <a:r>
              <a:rPr lang="en-US" dirty="0"/>
              <a:t> and </a:t>
            </a:r>
            <a:r>
              <a:rPr lang="en-US" dirty="0" err="1"/>
              <a:t>ENDP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36350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86109"/>
              </p:ext>
            </p:extLst>
          </p:nvPr>
        </p:nvGraphicFramePr>
        <p:xfrm>
          <a:off x="97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55231"/>
              </p:ext>
            </p:extLst>
          </p:nvPr>
        </p:nvGraphicFramePr>
        <p:xfrm>
          <a:off x="594360" y="20574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1208097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/>
              <a:t>EQU</a:t>
            </a:r>
            <a:r>
              <a:rPr lang="en-US" dirty="0"/>
              <a:t> and 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4191000"/>
            <a:ext cx="8229600" cy="19659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295400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2057400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INCLUDE or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38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29600" cy="24231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295400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245BB3-1CDF-EB4A-80C9-DB9202B36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76964"/>
            <a:ext cx="3742920" cy="685800"/>
          </a:xfrm>
          <a:prstGeom prst="rect">
            <a:avLst/>
          </a:prstGeom>
          <a:solidFill>
            <a:srgbClr val="0096BB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3641BD6D-E235-9B43-92A1-A6FD3994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649840"/>
            <a:ext cx="3742920" cy="1127125"/>
          </a:xfrm>
          <a:prstGeom prst="rect">
            <a:avLst/>
          </a:prstGeom>
          <a:solidFill>
            <a:srgbClr val="6CBB68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CD463CBC-428E-434C-A29A-ED3EDC61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997377"/>
            <a:ext cx="3742920" cy="652463"/>
          </a:xfrm>
          <a:prstGeom prst="rect">
            <a:avLst/>
          </a:prstGeom>
          <a:solidFill>
            <a:srgbClr val="F8A15C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763DC07A-91E3-A749-BAC7-7199C580A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878190"/>
            <a:ext cx="3742920" cy="1119187"/>
          </a:xfrm>
          <a:prstGeom prst="rect">
            <a:avLst/>
          </a:prstGeom>
          <a:solidFill>
            <a:srgbClr val="F786A4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5E93F2-860D-9742-AB6A-DB83F23EE540}"/>
              </a:ext>
            </a:extLst>
          </p:cNvPr>
          <p:cNvSpPr/>
          <p:nvPr/>
        </p:nvSpPr>
        <p:spPr bwMode="auto">
          <a:xfrm>
            <a:off x="2819400" y="5454827"/>
            <a:ext cx="3742920" cy="72231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GB">
              <a:cs typeface="Arial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D0B7EE9-6BB7-2C47-B8B3-716C1AAFC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065" y="1919465"/>
            <a:ext cx="225125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Cortex-A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3330184C-3C42-DB43-AC78-F06DC2C34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405114"/>
            <a:ext cx="3742920" cy="473075"/>
          </a:xfrm>
          <a:prstGeom prst="rect">
            <a:avLst/>
          </a:prstGeom>
          <a:solidFill>
            <a:srgbClr val="F56F9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2C7B208-273A-134F-850F-5143DAEB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764" y="1387651"/>
            <a:ext cx="1804811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Cortex-A57</a:t>
            </a: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r>
              <a:rPr lang="en-GB" sz="1100" b="0" dirty="0"/>
              <a:t>Cortex-A53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Cortex-A15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Cortex-A9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Cortex-A8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Cortex-A7</a:t>
            </a: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r>
              <a:rPr lang="en-GB" sz="1100" b="0" dirty="0"/>
              <a:t>Cortex-A5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Cortex-R7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Cortex-R5</a:t>
            </a: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r>
              <a:rPr lang="en-GB" sz="1100" b="0" dirty="0"/>
              <a:t>Cortex-R4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dirty="0">
                <a:solidFill>
                  <a:srgbClr val="FF0000"/>
                </a:solidFill>
              </a:rPr>
              <a:t>Cortex-M4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Cortex-M3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Cortex-M1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Cortex-M0+</a:t>
            </a: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r>
              <a:rPr lang="en-GB" sz="1100" b="0" dirty="0"/>
              <a:t>Cortex-M0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SC000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SC100</a:t>
            </a: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r>
              <a:rPr lang="en-GB" sz="1100" b="0" dirty="0"/>
              <a:t>SC300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ARM11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ARM9</a:t>
            </a:r>
          </a:p>
          <a:p>
            <a:pPr eaLnBrk="1" hangingPunct="1">
              <a:spcBef>
                <a:spcPts val="300"/>
              </a:spcBef>
            </a:pPr>
            <a:r>
              <a:rPr lang="en-GB" sz="1100" b="0" dirty="0"/>
              <a:t>ARM7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DF6FB4F-E8C9-9D44-B583-DBA3489A6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065" y="3092627"/>
            <a:ext cx="225125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Cortex-R</a:t>
            </a: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FDD839EB-7FB1-6D4B-9055-6FB4A67F6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065" y="3906152"/>
            <a:ext cx="2251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sz="3200" dirty="0">
                <a:solidFill>
                  <a:srgbClr val="FF0000"/>
                </a:solidFill>
              </a:rPr>
              <a:t>Cortex-M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4DD46F95-BA81-BA4E-B010-127B4A0AA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896" y="4889677"/>
            <a:ext cx="238243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SecurCore</a:t>
            </a:r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7B07E113-C6AE-B242-82D3-CE6C6ADDF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723" y="5585002"/>
            <a:ext cx="199100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sz="2400">
                <a:solidFill>
                  <a:schemeClr val="bg1"/>
                </a:solidFill>
              </a:rPr>
              <a:t>Classic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82E66959-8EA7-CD40-B6B6-108852EA7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1467027"/>
            <a:ext cx="150225" cy="112713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96E311C6-3B83-D949-8D1C-A2E343E1F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1674989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0" name="Rectangle 38">
            <a:extLst>
              <a:ext uri="{FF2B5EF4-FFF2-40B4-BE49-F238E27FC236}">
                <a16:creationId xmlns:a16="http://schemas.microsoft.com/office/drawing/2014/main" id="{780F8E33-B11D-6140-8F83-D9D8515F1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1944864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8B465638-8380-834E-B743-735B4C310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2160764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" name="Rectangle 40">
            <a:extLst>
              <a:ext uri="{FF2B5EF4-FFF2-40B4-BE49-F238E27FC236}">
                <a16:creationId xmlns:a16="http://schemas.microsoft.com/office/drawing/2014/main" id="{BF451DBC-AAC6-144C-B6B6-EC4EFBA4D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2363964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" name="Rectangle 41">
            <a:extLst>
              <a:ext uri="{FF2B5EF4-FFF2-40B4-BE49-F238E27FC236}">
                <a16:creationId xmlns:a16="http://schemas.microsoft.com/office/drawing/2014/main" id="{86AF82CE-DFCC-AB4C-8392-73378C42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2576689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4" name="Rectangle 42">
            <a:extLst>
              <a:ext uri="{FF2B5EF4-FFF2-40B4-BE49-F238E27FC236}">
                <a16:creationId xmlns:a16="http://schemas.microsoft.com/office/drawing/2014/main" id="{34C9959D-7217-1C40-A0FB-FE8453F66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2779889"/>
            <a:ext cx="150225" cy="112712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" name="Rectangle 43">
            <a:extLst>
              <a:ext uri="{FF2B5EF4-FFF2-40B4-BE49-F238E27FC236}">
                <a16:creationId xmlns:a16="http://schemas.microsoft.com/office/drawing/2014/main" id="{25F7B618-9B08-C44E-AD24-2349A8D18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3743502"/>
            <a:ext cx="150225" cy="112713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6" name="Rectangle 44">
            <a:extLst>
              <a:ext uri="{FF2B5EF4-FFF2-40B4-BE49-F238E27FC236}">
                <a16:creationId xmlns:a16="http://schemas.microsoft.com/office/drawing/2014/main" id="{206F6619-3D6C-0E43-9038-E17BB8979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3959402"/>
            <a:ext cx="150225" cy="112713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D7C65539-4E31-1249-9838-805059EDE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4162602"/>
            <a:ext cx="150225" cy="112713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Rectangle 46">
            <a:extLst>
              <a:ext uri="{FF2B5EF4-FFF2-40B4-BE49-F238E27FC236}">
                <a16:creationId xmlns:a16="http://schemas.microsoft.com/office/drawing/2014/main" id="{7D9982A5-95AC-424C-8A53-1F9A0BE0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4375326"/>
            <a:ext cx="150225" cy="112713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9" name="Rectangle 47">
            <a:extLst>
              <a:ext uri="{FF2B5EF4-FFF2-40B4-BE49-F238E27FC236}">
                <a16:creationId xmlns:a16="http://schemas.microsoft.com/office/drawing/2014/main" id="{1B3AA246-B646-4842-BF9A-BAFE26D67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4578527"/>
            <a:ext cx="150225" cy="112713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5BB6EE04-B8B3-C44B-A624-BA2A33C4A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4854752"/>
            <a:ext cx="150225" cy="112713"/>
          </a:xfrm>
          <a:prstGeom prst="rect">
            <a:avLst/>
          </a:prstGeom>
          <a:solidFill>
            <a:srgbClr val="00B0F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1" name="Rectangle 49">
            <a:extLst>
              <a:ext uri="{FF2B5EF4-FFF2-40B4-BE49-F238E27FC236}">
                <a16:creationId xmlns:a16="http://schemas.microsoft.com/office/drawing/2014/main" id="{151E0CB0-1FD7-4645-9267-E6CC133A0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5070652"/>
            <a:ext cx="150225" cy="112713"/>
          </a:xfrm>
          <a:prstGeom prst="rect">
            <a:avLst/>
          </a:prstGeom>
          <a:solidFill>
            <a:srgbClr val="00B0F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003BF1EA-A78E-5A44-BE3F-6CF2155A0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5273852"/>
            <a:ext cx="150225" cy="112713"/>
          </a:xfrm>
          <a:prstGeom prst="rect">
            <a:avLst/>
          </a:prstGeom>
          <a:solidFill>
            <a:srgbClr val="00B0F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146F15-0906-4644-8B09-B28374773E1E}"/>
              </a:ext>
            </a:extLst>
          </p:cNvPr>
          <p:cNvSpPr/>
          <p:nvPr/>
        </p:nvSpPr>
        <p:spPr bwMode="auto">
          <a:xfrm>
            <a:off x="2931539" y="5551664"/>
            <a:ext cx="150225" cy="1127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GB">
              <a:cs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632173-4BFB-8A41-9EB7-0E06863D3785}"/>
              </a:ext>
            </a:extLst>
          </p:cNvPr>
          <p:cNvSpPr/>
          <p:nvPr/>
        </p:nvSpPr>
        <p:spPr bwMode="auto">
          <a:xfrm>
            <a:off x="2931539" y="5754864"/>
            <a:ext cx="150225" cy="1127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GB"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8C3789-1AA6-0042-85BD-08730FA6D5E3}"/>
              </a:ext>
            </a:extLst>
          </p:cNvPr>
          <p:cNvSpPr/>
          <p:nvPr/>
        </p:nvSpPr>
        <p:spPr bwMode="auto">
          <a:xfrm>
            <a:off x="2931539" y="5958064"/>
            <a:ext cx="150225" cy="1127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GB">
              <a:cs typeface="Arial" charset="0"/>
            </a:endParaRPr>
          </a:p>
        </p:txBody>
      </p:sp>
      <p:sp>
        <p:nvSpPr>
          <p:cNvPr id="36" name="Rectangle 54">
            <a:extLst>
              <a:ext uri="{FF2B5EF4-FFF2-40B4-BE49-F238E27FC236}">
                <a16:creationId xmlns:a16="http://schemas.microsoft.com/office/drawing/2014/main" id="{B4BE9DC3-EFE3-A74A-BBC4-65AF10904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3051352"/>
            <a:ext cx="150225" cy="112713"/>
          </a:xfrm>
          <a:prstGeom prst="rect">
            <a:avLst/>
          </a:prstGeom>
          <a:solidFill>
            <a:srgbClr val="FFC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0BFC6D38-9554-C941-9BD7-8AE3FA3A9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3264077"/>
            <a:ext cx="150225" cy="112713"/>
          </a:xfrm>
          <a:prstGeom prst="rect">
            <a:avLst/>
          </a:prstGeom>
          <a:solidFill>
            <a:srgbClr val="FFC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" name="Rectangle 56">
            <a:extLst>
              <a:ext uri="{FF2B5EF4-FFF2-40B4-BE49-F238E27FC236}">
                <a16:creationId xmlns:a16="http://schemas.microsoft.com/office/drawing/2014/main" id="{79949CAF-C356-A546-B0E2-55358AD65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539" y="3467277"/>
            <a:ext cx="150225" cy="112713"/>
          </a:xfrm>
          <a:prstGeom prst="rect">
            <a:avLst/>
          </a:prstGeom>
          <a:solidFill>
            <a:srgbClr val="FFC000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314078-6B7B-9049-A03A-662F8B4B986E}"/>
              </a:ext>
            </a:extLst>
          </p:cNvPr>
          <p:cNvCxnSpPr/>
          <p:nvPr/>
        </p:nvCxnSpPr>
        <p:spPr>
          <a:xfrm>
            <a:off x="1724604" y="3816811"/>
            <a:ext cx="1066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18" y="12954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8671" y="4114800"/>
            <a:ext cx="8213993" cy="224155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Instructions: </a:t>
            </a:r>
          </a:p>
          <a:p>
            <a:pPr lvl="1"/>
            <a:r>
              <a:rPr lang="en-US" sz="1600" dirty="0"/>
              <a:t>Encoded to binary machine code by assembler</a:t>
            </a:r>
          </a:p>
          <a:p>
            <a:pPr lvl="1"/>
            <a:r>
              <a:rPr lang="en-US" sz="1600" dirty="0"/>
              <a:t>Executed at runtime by hardware </a:t>
            </a:r>
          </a:p>
          <a:p>
            <a:r>
              <a:rPr lang="en-US" sz="1800" dirty="0" smtClean="0"/>
              <a:t>Early 32-bit ARM vs Thumb/Thumb-2</a:t>
            </a:r>
          </a:p>
          <a:p>
            <a:pPr lvl="1"/>
            <a:r>
              <a:rPr lang="en-US" sz="1500" dirty="0" smtClean="0"/>
              <a:t>Early ARM has larger power consumption and larger program size</a:t>
            </a:r>
          </a:p>
          <a:p>
            <a:pPr lvl="1"/>
            <a:r>
              <a:rPr lang="en-US" sz="1500" dirty="0" smtClean="0"/>
              <a:t>16-bit Thumb, first used in ARM7TDMI processors in 1995</a:t>
            </a:r>
          </a:p>
          <a:p>
            <a:pPr lvl="1"/>
            <a:r>
              <a:rPr lang="en-US" sz="1500" dirty="0" smtClean="0"/>
              <a:t>Thumb-2: a mix of 16-bit (high code density) and 32-bit (high performance) instructions</a:t>
            </a:r>
            <a:endParaRPr lang="en-US" sz="1500" dirty="0" smtClean="0"/>
          </a:p>
          <a:p>
            <a:r>
              <a:rPr lang="en-US" sz="1800" dirty="0" smtClean="0"/>
              <a:t>ARM </a:t>
            </a:r>
            <a:r>
              <a:rPr lang="en-US" sz="1800" dirty="0"/>
              <a:t>Cortex-M:</a:t>
            </a:r>
          </a:p>
          <a:p>
            <a:pPr lvl="1"/>
            <a:r>
              <a:rPr lang="en-US" sz="1600" dirty="0"/>
              <a:t>Subset of </a:t>
            </a:r>
            <a:r>
              <a:rPr lang="en-US" sz="1600" dirty="0" smtClean="0"/>
              <a:t>Thumb-2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304800"/>
          </a:xfrm>
        </p:spPr>
        <p:txBody>
          <a:bodyPr>
            <a:noAutofit/>
          </a:bodyPr>
          <a:lstStyle/>
          <a:p>
            <a:r>
              <a:rPr lang="en-US" sz="1800" b="1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97" y="457201"/>
            <a:ext cx="9091028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0" y="6581001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</p:spTree>
    <p:extLst>
      <p:ext uri="{BB962C8B-B14F-4D97-AF65-F5344CB8AC3E}">
        <p14:creationId xmlns:p14="http://schemas.microsoft.com/office/powerpoint/2010/main" val="9782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208780"/>
              </p:ext>
            </p:extLst>
          </p:nvPr>
        </p:nvGraphicFramePr>
        <p:xfrm>
          <a:off x="457200" y="1148644"/>
          <a:ext cx="8204045" cy="494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3" imgW="7051550" imgH="4239368" progId="Visio.Drawing.11">
                  <p:embed/>
                </p:oleObj>
              </mc:Choice>
              <mc:Fallback>
                <p:oleObj name="Visio" r:id="rId3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8644"/>
                        <a:ext cx="8204045" cy="49488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4724400" y="1219200"/>
            <a:ext cx="42789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ARM </a:t>
            </a:r>
            <a:r>
              <a:rPr lang="en-US" sz="1600" dirty="0" smtClean="0"/>
              <a:t>Cortex-M4 has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Register Bank: </a:t>
            </a:r>
            <a:r>
              <a:rPr lang="en-US" sz="1400" b="1" dirty="0" smtClean="0">
                <a:latin typeface="Consolas" panose="020B0609020204030204" pitchFamily="49" charset="0"/>
              </a:rPr>
              <a:t>R0 – R15</a:t>
            </a:r>
            <a:endParaRPr lang="en-US" sz="1400" b="1" dirty="0">
              <a:latin typeface="Consolas" panose="020B0609020204030204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400" dirty="0"/>
              <a:t>: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4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4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4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4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Special registers </a:t>
            </a:r>
            <a:endParaRPr lang="en-US" sz="1400" dirty="0" smtClean="0"/>
          </a:p>
          <a:p>
            <a:pPr lvl="2">
              <a:lnSpc>
                <a:spcPct val="90000"/>
              </a:lnSpc>
            </a:pPr>
            <a:r>
              <a:rPr lang="en-US" sz="1400" dirty="0" err="1" smtClean="0"/>
              <a:t>xPSR</a:t>
            </a:r>
            <a:r>
              <a:rPr lang="en-US" sz="1400" dirty="0"/>
              <a:t>, BASEPRI, PRIMASK, </a:t>
            </a:r>
            <a:r>
              <a:rPr lang="en-US" sz="1400" dirty="0" err="1" smtClean="0"/>
              <a:t>etc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602939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 Bank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602584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Special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1" y="7187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1148644"/>
          <a:ext cx="8204045" cy="494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3" imgW="7051550" imgH="4239368" progId="Visio.Drawing.11">
                  <p:embed/>
                </p:oleObj>
              </mc:Choice>
              <mc:Fallback>
                <p:oleObj name="Visio" r:id="rId3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8644"/>
                        <a:ext cx="8204045" cy="49488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4724400" y="1219200"/>
            <a:ext cx="42789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 smtClean="0"/>
              <a:t>Low Registers (R0 – R7)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1400" dirty="0" smtClean="0"/>
              <a:t>High Register (R8 – R12)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1700" dirty="0" smtClean="0"/>
              <a:t>Stack Pointer (R13)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1700" dirty="0" smtClean="0"/>
              <a:t>Program Counter (R15)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Memory address of the current instruction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602939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 Bank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602584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Special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96162" y="1311275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219200" y="1962828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39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02339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686711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2696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22617" y="3614347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4260016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7371165" y="2722037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7495364" y="5180623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5648602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1484602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1186387" y="4436610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3151334" y="4450901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5133544" y="4450023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2666</TotalTime>
  <Words>1816</Words>
  <Application>Microsoft Office PowerPoint</Application>
  <PresentationFormat>On-screen Show (4:3)</PresentationFormat>
  <Paragraphs>412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Bookman Old Style (Headings)</vt:lpstr>
      <vt:lpstr>MS PGothic</vt:lpstr>
      <vt:lpstr>宋体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Dr. Yifeng Zhu Electrical and Computer Engineering University of Maine</vt:lpstr>
      <vt:lpstr>History</vt:lpstr>
      <vt:lpstr>ARM Processors</vt:lpstr>
      <vt:lpstr>ARM Processors</vt:lpstr>
      <vt:lpstr>Instruction Sets</vt:lpstr>
      <vt:lpstr>Instruction Sets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Cortex-M3 Organization (STM32L1)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Mnemonic</vt:lpstr>
      <vt:lpstr>ARM Instruction Format</vt:lpstr>
      <vt:lpstr>ARM Instruction Format</vt:lpstr>
      <vt:lpstr>ARM Instruction Format</vt:lpstr>
      <vt:lpstr>Example Assembly Program:  Copying a String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zhu</cp:lastModifiedBy>
  <cp:revision>288</cp:revision>
  <dcterms:created xsi:type="dcterms:W3CDTF">2013-02-03T05:36:57Z</dcterms:created>
  <dcterms:modified xsi:type="dcterms:W3CDTF">2020-02-26T17:22:58Z</dcterms:modified>
</cp:coreProperties>
</file>